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463" r:id="rId3"/>
    <p:sldId id="505" r:id="rId4"/>
    <p:sldId id="506" r:id="rId5"/>
    <p:sldId id="509" r:id="rId6"/>
    <p:sldId id="507" r:id="rId7"/>
    <p:sldId id="508" r:id="rId8"/>
    <p:sldId id="398" r:id="rId9"/>
    <p:sldId id="484" r:id="rId10"/>
    <p:sldId id="483" r:id="rId11"/>
    <p:sldId id="492" r:id="rId12"/>
    <p:sldId id="379" r:id="rId13"/>
    <p:sldId id="373" r:id="rId14"/>
    <p:sldId id="269" r:id="rId15"/>
    <p:sldId id="270" r:id="rId16"/>
    <p:sldId id="477" r:id="rId17"/>
    <p:sldId id="399" r:id="rId18"/>
    <p:sldId id="409" r:id="rId19"/>
    <p:sldId id="481" r:id="rId20"/>
    <p:sldId id="4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31.4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1-15T02:53:35.3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7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'ANATR'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'ANATR'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2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3/Exercise%201/View2.controller.js" TargetMode="External"/><Relationship Id="rId2" Type="http://schemas.openxmlformats.org/officeDocument/2006/relationships/hyperlink" Target="https://github.com/soyuztechnologies/MouriTechUI5Fiori/blob/master/Day%2013/Exercise%201/View2.view.x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oyuztechnologies/MouriTechUI5Fiori/blob/master/Day%2013/Exercise%202/View2.view.x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625600" y="2844225"/>
            <a:ext cx="159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3ACA1-60BE-4EFC-8047-72304817DB8A}"/>
              </a:ext>
            </a:extLst>
          </p:cNvPr>
          <p:cNvSpPr/>
          <p:nvPr/>
        </p:nvSpPr>
        <p:spPr>
          <a:xfrm>
            <a:off x="258617" y="1617136"/>
            <a:ext cx="1156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http://stcfin.st.com:8021/sap/opu/odata/IWBEP/GWSAMPLE_BASIC/ProductSet?$format=json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14:cNvPr>
              <p14:cNvContentPartPr/>
              <p14:nvPr/>
            </p14:nvContentPartPr>
            <p14:xfrm>
              <a:off x="4617720" y="53676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8720" y="53586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Secrets to work on your study plan. Effective ways of studying. -  Careerindia">
            <a:extLst>
              <a:ext uri="{FF2B5EF4-FFF2-40B4-BE49-F238E27FC236}">
                <a16:creationId xmlns:a16="http://schemas.microsoft.com/office/drawing/2014/main" id="{AC7C00FE-A1E2-4B14-9AC0-15B95D97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7" y="3396462"/>
            <a:ext cx="4356892" cy="32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45">
            <a:extLst>
              <a:ext uri="{FF2B5EF4-FFF2-40B4-BE49-F238E27FC236}">
                <a16:creationId xmlns:a16="http://schemas.microsoft.com/office/drawing/2014/main" id="{40748BC5-7B65-43C1-A0F6-DF71B8A0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3" name="Footer Placeholder 45">
            <a:extLst>
              <a:ext uri="{FF2B5EF4-FFF2-40B4-BE49-F238E27FC236}">
                <a16:creationId xmlns:a16="http://schemas.microsoft.com/office/drawing/2014/main" id="{24F13D66-07C4-47B3-AAA7-FE0A65B6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TCodes and Service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8"/>
            <a:ext cx="11449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8C23AD-DF89-4524-8645-8B370A6C0123}"/>
              </a:ext>
            </a:extLst>
          </p:cNvPr>
          <p:cNvSpPr/>
          <p:nvPr/>
        </p:nvSpPr>
        <p:spPr>
          <a:xfrm>
            <a:off x="4367808" y="3559781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ITeIO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AEF665-12B8-4BAE-AD63-16AA300B7241}"/>
              </a:ext>
            </a:extLst>
          </p:cNvPr>
          <p:cNvSpPr/>
          <p:nvPr/>
        </p:nvSpPr>
        <p:spPr>
          <a:xfrm>
            <a:off x="371364" y="4036867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A965CA-3F5D-4ABA-BDF6-8D58FACA1536}"/>
              </a:ext>
            </a:extLst>
          </p:cNvPr>
          <p:cNvSpPr/>
          <p:nvPr/>
        </p:nvSpPr>
        <p:spPr>
          <a:xfrm>
            <a:off x="9616009" y="4136218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EAB91A-CE53-48C0-8B4A-995E5F0D239D}"/>
              </a:ext>
            </a:extLst>
          </p:cNvPr>
          <p:cNvCxnSpPr>
            <a:cxnSpLocks/>
          </p:cNvCxnSpPr>
          <p:nvPr/>
        </p:nvCxnSpPr>
        <p:spPr>
          <a:xfrm>
            <a:off x="2332406" y="4136218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5DDCA-886A-4655-AB30-45BA4ED56015}"/>
              </a:ext>
            </a:extLst>
          </p:cNvPr>
          <p:cNvSpPr txBox="1"/>
          <p:nvPr/>
        </p:nvSpPr>
        <p:spPr>
          <a:xfrm>
            <a:off x="2927648" y="38610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B625D4-4759-4864-8D84-05270AC546A7}"/>
              </a:ext>
            </a:extLst>
          </p:cNvPr>
          <p:cNvCxnSpPr>
            <a:stCxn id="9" idx="1"/>
          </p:cNvCxnSpPr>
          <p:nvPr/>
        </p:nvCxnSpPr>
        <p:spPr>
          <a:xfrm flipH="1">
            <a:off x="7032105" y="4388246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0D1063-0016-4B56-A170-FB57E6AA872D}"/>
              </a:ext>
            </a:extLst>
          </p:cNvPr>
          <p:cNvSpPr txBox="1"/>
          <p:nvPr/>
        </p:nvSpPr>
        <p:spPr>
          <a:xfrm>
            <a:off x="7464152" y="403598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B18883-388D-4EDF-879A-DAE1751A5615}"/>
              </a:ext>
            </a:extLst>
          </p:cNvPr>
          <p:cNvSpPr/>
          <p:nvPr/>
        </p:nvSpPr>
        <p:spPr>
          <a:xfrm>
            <a:off x="7464152" y="4927830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7047B72-2B9E-4FF2-A676-BA8E9A8DA8AC}"/>
              </a:ext>
            </a:extLst>
          </p:cNvPr>
          <p:cNvCxnSpPr>
            <a:endCxn id="15" idx="1"/>
          </p:cNvCxnSpPr>
          <p:nvPr/>
        </p:nvCxnSpPr>
        <p:spPr>
          <a:xfrm>
            <a:off x="6960096" y="5144227"/>
            <a:ext cx="504056" cy="883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269274-67A0-4323-867D-6FDC2CB427D7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2332406" y="4288895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E6B0A5-039E-485B-AD0F-B5EBB22B18BB}"/>
              </a:ext>
            </a:extLst>
          </p:cNvPr>
          <p:cNvSpPr txBox="1"/>
          <p:nvPr/>
        </p:nvSpPr>
        <p:spPr>
          <a:xfrm>
            <a:off x="2711625" y="465792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F939DB-1E32-4F1B-9675-3FAC124FC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B75136A5-CE92-4E9E-BCE2-08B1D2F3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833373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516FEF-406A-4239-95F6-6D1D72BE07B5}"/>
              </a:ext>
            </a:extLst>
          </p:cNvPr>
          <p:cNvSpPr/>
          <p:nvPr/>
        </p:nvSpPr>
        <p:spPr>
          <a:xfrm>
            <a:off x="1523023" y="2413001"/>
            <a:ext cx="4267197" cy="2867660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83557" y="15792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OData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902886" y="915216"/>
            <a:ext cx="1169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Central HUB Scenario						Embedded Scenario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570540-1D14-459A-BE62-7B4494FB7649}"/>
              </a:ext>
            </a:extLst>
          </p:cNvPr>
          <p:cNvSpPr/>
          <p:nvPr/>
        </p:nvSpPr>
        <p:spPr>
          <a:xfrm>
            <a:off x="1777023" y="4080457"/>
            <a:ext cx="1879589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Existing ECC/App Layer</a:t>
            </a:r>
          </a:p>
          <a:p>
            <a:pPr algn="ctr"/>
            <a:r>
              <a:rPr lang="en-US" sz="1467" dirty="0"/>
              <a:t>Fiori Backend Server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8DA188E0-63EC-45A4-8818-F73F28AC7762}"/>
              </a:ext>
            </a:extLst>
          </p:cNvPr>
          <p:cNvSpPr/>
          <p:nvPr/>
        </p:nvSpPr>
        <p:spPr>
          <a:xfrm>
            <a:off x="2843823" y="6003538"/>
            <a:ext cx="1219200" cy="72287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E933AB-672A-48C7-A2A3-CDE5F05ECF19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716818" y="5096457"/>
            <a:ext cx="736605" cy="907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3885B70-9BDD-48DF-B225-ADEDBA2ECF7E}"/>
              </a:ext>
            </a:extLst>
          </p:cNvPr>
          <p:cNvSpPr/>
          <p:nvPr/>
        </p:nvSpPr>
        <p:spPr>
          <a:xfrm>
            <a:off x="2158023" y="1402281"/>
            <a:ext cx="3048000" cy="639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 Layer</a:t>
            </a:r>
          </a:p>
          <a:p>
            <a:pPr algn="ctr"/>
            <a:r>
              <a:rPr lang="en-US" dirty="0"/>
              <a:t>SAPGUI/Browser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00BBD0-DA8F-424F-B86F-FC1302DEE535}"/>
              </a:ext>
            </a:extLst>
          </p:cNvPr>
          <p:cNvSpPr/>
          <p:nvPr/>
        </p:nvSpPr>
        <p:spPr>
          <a:xfrm>
            <a:off x="1777023" y="2563420"/>
            <a:ext cx="3810000" cy="101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[new]Fiori Frontend Server</a:t>
            </a:r>
          </a:p>
          <a:p>
            <a:pPr algn="ctr"/>
            <a:r>
              <a:rPr lang="en-US" sz="2400" dirty="0"/>
              <a:t>Like a HUB/Switch</a:t>
            </a:r>
          </a:p>
          <a:p>
            <a:pPr algn="ctr"/>
            <a:r>
              <a:rPr lang="en-US" sz="2400" dirty="0"/>
              <a:t>services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AB0D4F-E8F2-4976-A898-7212247D8E0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682023" y="2041284"/>
            <a:ext cx="0" cy="522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9C6058-E98C-481F-BC23-3EA388788E0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716818" y="3579420"/>
            <a:ext cx="965205" cy="5010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37275A-CE01-421C-8ED2-6605E396D70D}"/>
              </a:ext>
            </a:extLst>
          </p:cNvPr>
          <p:cNvSpPr/>
          <p:nvPr/>
        </p:nvSpPr>
        <p:spPr>
          <a:xfrm>
            <a:off x="3707423" y="4061081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CRM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91E3458-F2E5-449B-9DF8-5D548409085C}"/>
              </a:ext>
            </a:extLst>
          </p:cNvPr>
          <p:cNvSpPr/>
          <p:nvPr/>
        </p:nvSpPr>
        <p:spPr>
          <a:xfrm>
            <a:off x="4748822" y="4061081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PLM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28FAE5-7409-4DF5-B824-DF04364748C8}"/>
              </a:ext>
            </a:extLst>
          </p:cNvPr>
          <p:cNvSpPr/>
          <p:nvPr/>
        </p:nvSpPr>
        <p:spPr>
          <a:xfrm>
            <a:off x="3709252" y="4655836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HCM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A8456F-80D6-4DA4-92D6-74C163F35D12}"/>
              </a:ext>
            </a:extLst>
          </p:cNvPr>
          <p:cNvSpPr/>
          <p:nvPr/>
        </p:nvSpPr>
        <p:spPr>
          <a:xfrm>
            <a:off x="4748822" y="4655836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SRM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0D665B-FFBA-4A39-87FD-77BAE7D59E66}"/>
              </a:ext>
            </a:extLst>
          </p:cNvPr>
          <p:cNvSpPr/>
          <p:nvPr/>
        </p:nvSpPr>
        <p:spPr>
          <a:xfrm>
            <a:off x="3148623" y="3733801"/>
            <a:ext cx="203200" cy="162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1954E2-C724-4646-AC66-293C3140423E}"/>
              </a:ext>
            </a:extLst>
          </p:cNvPr>
          <p:cNvSpPr txBox="1"/>
          <p:nvPr/>
        </p:nvSpPr>
        <p:spPr>
          <a:xfrm>
            <a:off x="3453423" y="3598796"/>
            <a:ext cx="223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RFC(SM59)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8370DB-CE81-455B-84D2-0B3C507301D1}"/>
              </a:ext>
            </a:extLst>
          </p:cNvPr>
          <p:cNvSpPr/>
          <p:nvPr/>
        </p:nvSpPr>
        <p:spPr>
          <a:xfrm>
            <a:off x="388610" y="2561771"/>
            <a:ext cx="1551777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Fiori Apps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6CEA00-EE52-4B66-A9F3-A19819D1D196}"/>
              </a:ext>
            </a:extLst>
          </p:cNvPr>
          <p:cNvSpPr/>
          <p:nvPr/>
        </p:nvSpPr>
        <p:spPr>
          <a:xfrm>
            <a:off x="388612" y="2917371"/>
            <a:ext cx="2048812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OData services publish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961F66-F862-4481-8FC8-C59CB8B67460}"/>
              </a:ext>
            </a:extLst>
          </p:cNvPr>
          <p:cNvSpPr/>
          <p:nvPr/>
        </p:nvSpPr>
        <p:spPr>
          <a:xfrm>
            <a:off x="484545" y="4458577"/>
            <a:ext cx="1534964" cy="4944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Development of service code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878DE-C1CB-4B11-99C9-FB8220B58506}"/>
              </a:ext>
            </a:extLst>
          </p:cNvPr>
          <p:cNvSpPr/>
          <p:nvPr/>
        </p:nvSpPr>
        <p:spPr>
          <a:xfrm>
            <a:off x="388610" y="3286051"/>
            <a:ext cx="2048812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Fiori launchpad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E1BDA04-6718-4C7D-A7BB-00BB745BAA82}"/>
              </a:ext>
            </a:extLst>
          </p:cNvPr>
          <p:cNvSpPr/>
          <p:nvPr/>
        </p:nvSpPr>
        <p:spPr>
          <a:xfrm>
            <a:off x="6096000" y="2968724"/>
            <a:ext cx="1650576" cy="959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13DDA5-DC36-4292-9B67-B7D727546421}"/>
              </a:ext>
            </a:extLst>
          </p:cNvPr>
          <p:cNvSpPr/>
          <p:nvPr/>
        </p:nvSpPr>
        <p:spPr>
          <a:xfrm>
            <a:off x="7779980" y="2658057"/>
            <a:ext cx="4150439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Embedded System (LOCAL)</a:t>
            </a:r>
          </a:p>
          <a:p>
            <a:pPr algn="ctr"/>
            <a:r>
              <a:rPr lang="en-US" dirty="0"/>
              <a:t>Services, </a:t>
            </a:r>
            <a:r>
              <a:rPr lang="en-US" dirty="0" err="1"/>
              <a:t>Reg.,Publish</a:t>
            </a:r>
            <a:r>
              <a:rPr lang="en-US" dirty="0"/>
              <a:t>, Fiori Apps, Launchpad, Designer, Apps, Code, ABAP Code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D3F010-3BA4-47A0-AB94-3A76E5EBA058}"/>
              </a:ext>
            </a:extLst>
          </p:cNvPr>
          <p:cNvSpPr/>
          <p:nvPr/>
        </p:nvSpPr>
        <p:spPr>
          <a:xfrm>
            <a:off x="8331200" y="1402281"/>
            <a:ext cx="3048000" cy="554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 Layer</a:t>
            </a:r>
          </a:p>
          <a:p>
            <a:pPr algn="ctr"/>
            <a:r>
              <a:rPr lang="en-US" dirty="0"/>
              <a:t>SAPGUI/Browser</a:t>
            </a:r>
          </a:p>
        </p:txBody>
      </p:sp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5E6E4832-D43F-4B6C-A103-3DCB11D802B3}"/>
              </a:ext>
            </a:extLst>
          </p:cNvPr>
          <p:cNvSpPr/>
          <p:nvPr/>
        </p:nvSpPr>
        <p:spPr>
          <a:xfrm>
            <a:off x="9245599" y="4953000"/>
            <a:ext cx="1219200" cy="72287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F5CED9-66B2-4F64-9401-34CDFE13559E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flipH="1">
            <a:off x="9855199" y="4080457"/>
            <a:ext cx="1" cy="87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F6759E-797F-4092-8295-30E05F3EAB98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>
            <a:off x="9855200" y="1956315"/>
            <a:ext cx="0" cy="7017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60123F5-5E70-4500-A35E-EBF79525ED9A}"/>
              </a:ext>
            </a:extLst>
          </p:cNvPr>
          <p:cNvCxnSpPr>
            <a:cxnSpLocks/>
            <a:stCxn id="44" idx="3"/>
            <a:endCxn id="44" idx="2"/>
          </p:cNvCxnSpPr>
          <p:nvPr/>
        </p:nvCxnSpPr>
        <p:spPr>
          <a:xfrm flipH="1">
            <a:off x="9855200" y="3369257"/>
            <a:ext cx="2075219" cy="711200"/>
          </a:xfrm>
          <a:prstGeom prst="bentConnector4">
            <a:avLst>
              <a:gd name="adj1" fmla="val -11016"/>
              <a:gd name="adj2" fmla="val 132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86E3AB6-B868-47C9-BC1C-2449B5EE4620}"/>
                  </a:ext>
                </a:extLst>
              </p14:cNvPr>
              <p14:cNvContentPartPr/>
              <p14:nvPr/>
            </p14:nvContentPartPr>
            <p14:xfrm>
              <a:off x="5955895" y="5262889"/>
              <a:ext cx="480" cy="4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86E3AB6-B868-47C9-BC1C-2449B5EE46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3895" y="5250889"/>
                <a:ext cx="24000" cy="24000"/>
              </a:xfrm>
              <a:prstGeom prst="rect">
                <a:avLst/>
              </a:prstGeom>
            </p:spPr>
          </p:pic>
        </mc:Fallback>
      </mc:AlternateContent>
      <p:pic>
        <p:nvPicPr>
          <p:cNvPr id="58" name="Picture 57">
            <a:extLst>
              <a:ext uri="{FF2B5EF4-FFF2-40B4-BE49-F238E27FC236}">
                <a16:creationId xmlns:a16="http://schemas.microsoft.com/office/drawing/2014/main" id="{5A7660F5-0C8B-42D0-AF20-64F333A1B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59" name="Footer Placeholder 45">
            <a:extLst>
              <a:ext uri="{FF2B5EF4-FFF2-40B4-BE49-F238E27FC236}">
                <a16:creationId xmlns:a16="http://schemas.microsoft.com/office/drawing/2014/main" id="{DC9575F0-72C4-4FCE-8A1E-684E92F7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2288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066800" y="1746506"/>
            <a:ext cx="9982200" cy="3892294"/>
            <a:chOff x="1065212" y="1746506"/>
            <a:chExt cx="9982200" cy="3892294"/>
          </a:xfrm>
        </p:grpSpPr>
        <p:grpSp>
          <p:nvGrpSpPr>
            <p:cNvPr id="62" name="Group 61"/>
            <p:cNvGrpSpPr/>
            <p:nvPr/>
          </p:nvGrpSpPr>
          <p:grpSpPr>
            <a:xfrm>
              <a:off x="1065212" y="1746506"/>
              <a:ext cx="5056164" cy="3892294"/>
              <a:chOff x="1065212" y="1670306"/>
              <a:chExt cx="5056164" cy="3892294"/>
            </a:xfrm>
          </p:grpSpPr>
          <p:grpSp>
            <p:nvGrpSpPr>
              <p:cNvPr id="39" name="Group 38"/>
              <p:cNvGrpSpPr/>
              <p:nvPr/>
            </p:nvGrpSpPr>
            <p:grpSpPr>
              <a:xfrm flipH="1">
                <a:off x="4418012" y="2895600"/>
                <a:ext cx="1703364" cy="887413"/>
                <a:chOff x="2741613" y="3359150"/>
                <a:chExt cx="4616451" cy="2405063"/>
              </a:xfrm>
            </p:grpSpPr>
            <p:sp>
              <p:nvSpPr>
                <p:cNvPr id="40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 rot="21237283">
                <a:off x="1081404" y="1670306"/>
                <a:ext cx="3429000" cy="3886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65212" y="1676400"/>
                <a:ext cx="3429000" cy="3886200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shade val="30000"/>
                      <a:satMod val="115000"/>
                    </a:schemeClr>
                  </a:gs>
                  <a:gs pos="50000">
                    <a:schemeClr val="tx2">
                      <a:shade val="67500"/>
                      <a:satMod val="115000"/>
                    </a:schemeClr>
                  </a:gs>
                  <a:gs pos="100000">
                    <a:schemeClr val="tx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1507422" y="2028498"/>
                <a:ext cx="2544580" cy="533400"/>
                <a:chOff x="1507422" y="2028498"/>
                <a:chExt cx="2544580" cy="533400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1507422" y="2028498"/>
                  <a:ext cx="25445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Advantage</a:t>
                  </a: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674812" y="2560310"/>
                  <a:ext cx="2209800" cy="1588"/>
                </a:xfrm>
                <a:prstGeom prst="line">
                  <a:avLst/>
                </a:prstGeom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/>
            <p:cNvGrpSpPr/>
            <p:nvPr/>
          </p:nvGrpSpPr>
          <p:grpSpPr>
            <a:xfrm>
              <a:off x="5915048" y="1746506"/>
              <a:ext cx="5132364" cy="3892294"/>
              <a:chOff x="5762648" y="1670306"/>
              <a:chExt cx="5132364" cy="3892294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762648" y="3760787"/>
                <a:ext cx="1703364" cy="887413"/>
                <a:chOff x="2741613" y="3359150"/>
                <a:chExt cx="4616451" cy="2405063"/>
              </a:xfrm>
            </p:grpSpPr>
            <p:sp>
              <p:nvSpPr>
                <p:cNvPr id="58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449820" y="1670306"/>
                <a:ext cx="3445192" cy="3892294"/>
                <a:chOff x="6614674" y="1670306"/>
                <a:chExt cx="3445192" cy="3892294"/>
              </a:xfrm>
            </p:grpSpPr>
            <p:sp>
              <p:nvSpPr>
                <p:cNvPr id="32" name="Rectangle 31"/>
                <p:cNvSpPr/>
                <p:nvPr/>
              </p:nvSpPr>
              <p:spPr>
                <a:xfrm rot="297575">
                  <a:off x="6630866" y="1670306"/>
                  <a:ext cx="3429000" cy="38862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6614674" y="1676400"/>
                  <a:ext cx="3429000" cy="388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7904555" y="2028498"/>
                <a:ext cx="2544580" cy="533400"/>
                <a:chOff x="1507422" y="2028498"/>
                <a:chExt cx="2544580" cy="533400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1507422" y="2028498"/>
                  <a:ext cx="25445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Disadvantage</a:t>
                  </a:r>
                </a:p>
              </p:txBody>
            </p: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674812" y="2560310"/>
                  <a:ext cx="2209800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Title 3">
            <a:extLst>
              <a:ext uri="{FF2B5EF4-FFF2-40B4-BE49-F238E27FC236}">
                <a16:creationId xmlns:a16="http://schemas.microsoft.com/office/drawing/2014/main" id="{1A38DAA3-C805-41D0-BFD6-7D1A4B3CE7DA}"/>
              </a:ext>
            </a:extLst>
          </p:cNvPr>
          <p:cNvSpPr txBox="1">
            <a:spLocks/>
          </p:cNvSpPr>
          <p:nvPr/>
        </p:nvSpPr>
        <p:spPr>
          <a:xfrm>
            <a:off x="144216" y="9942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Advantage and Disadvantage of Central HUB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79BBD4-32AC-4FBC-979F-0201FE6C68BE}"/>
              </a:ext>
            </a:extLst>
          </p:cNvPr>
          <p:cNvSpPr txBox="1"/>
          <p:nvPr/>
        </p:nvSpPr>
        <p:spPr>
          <a:xfrm>
            <a:off x="1329564" y="2723703"/>
            <a:ext cx="29122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Upgrade free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816974-BAC7-4A39-BBE4-6C59BF79E341}"/>
              </a:ext>
            </a:extLst>
          </p:cNvPr>
          <p:cNvSpPr txBox="1"/>
          <p:nvPr/>
        </p:nvSpPr>
        <p:spPr>
          <a:xfrm>
            <a:off x="7891532" y="2821324"/>
            <a:ext cx="2970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Costly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70B164A-FC32-4202-BA3A-EB113237A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45" name="Footer Placeholder 45">
            <a:extLst>
              <a:ext uri="{FF2B5EF4-FFF2-40B4-BE49-F238E27FC236}">
                <a16:creationId xmlns:a16="http://schemas.microsoft.com/office/drawing/2014/main" id="{257F6565-DEA9-4588-A7AF-9A8BD1A4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945931" y="1600200"/>
            <a:ext cx="10300138" cy="4267200"/>
            <a:chOff x="912812" y="1524000"/>
            <a:chExt cx="10300138" cy="4267200"/>
          </a:xfrm>
        </p:grpSpPr>
        <p:grpSp>
          <p:nvGrpSpPr>
            <p:cNvPr id="40" name="Group 39"/>
            <p:cNvGrpSpPr/>
            <p:nvPr/>
          </p:nvGrpSpPr>
          <p:grpSpPr>
            <a:xfrm>
              <a:off x="912812" y="1524000"/>
              <a:ext cx="6012590" cy="4267200"/>
              <a:chOff x="912812" y="1524000"/>
              <a:chExt cx="6012590" cy="4267200"/>
            </a:xfrm>
          </p:grpSpPr>
          <p:grpSp>
            <p:nvGrpSpPr>
              <p:cNvPr id="36" name="Group 35"/>
              <p:cNvGrpSpPr/>
              <p:nvPr/>
            </p:nvGrpSpPr>
            <p:grpSpPr>
              <a:xfrm flipH="1">
                <a:off x="4783246" y="1920766"/>
                <a:ext cx="2142156" cy="1116013"/>
                <a:chOff x="2741613" y="3359150"/>
                <a:chExt cx="4616451" cy="2405063"/>
              </a:xfrm>
            </p:grpSpPr>
            <p:sp>
              <p:nvSpPr>
                <p:cNvPr id="37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" name="Group 51"/>
              <p:cNvGrpSpPr/>
              <p:nvPr/>
            </p:nvGrpSpPr>
            <p:grpSpPr>
              <a:xfrm>
                <a:off x="912812" y="1524000"/>
                <a:ext cx="3962400" cy="4267200"/>
                <a:chOff x="912812" y="1281896"/>
                <a:chExt cx="3200400" cy="4267200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989012" y="1281896"/>
                  <a:ext cx="3048000" cy="4267200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4320" tIns="731520" rIns="274320" rtlCol="0" anchor="t" anchorCtr="0"/>
                <a:lstStyle/>
                <a:p>
                  <a:pPr lvl="0">
                    <a:lnSpc>
                      <a:spcPct val="140000"/>
                    </a:lnSpc>
                  </a:pP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" name="Freeform 5"/>
                <p:cNvSpPr/>
                <p:nvPr/>
              </p:nvSpPr>
              <p:spPr>
                <a:xfrm>
                  <a:off x="994564" y="1688292"/>
                  <a:ext cx="3037243" cy="970350"/>
                </a:xfrm>
                <a:custGeom>
                  <a:avLst/>
                  <a:gdLst>
                    <a:gd name="connsiteX0" fmla="*/ 1836 w 3573137"/>
                    <a:gd name="connsiteY0" fmla="*/ 159744 h 1131064"/>
                    <a:gd name="connsiteX1" fmla="*/ 3064525 w 3573137"/>
                    <a:gd name="connsiteY1" fmla="*/ 1129228 h 1131064"/>
                    <a:gd name="connsiteX2" fmla="*/ 3053508 w 3573137"/>
                    <a:gd name="connsiteY2" fmla="*/ 170761 h 1131064"/>
                    <a:gd name="connsiteX3" fmla="*/ 1836 w 3573137"/>
                    <a:gd name="connsiteY3" fmla="*/ 159744 h 1131064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6123"/>
                    <a:gd name="connsiteY0" fmla="*/ 0 h 971667"/>
                    <a:gd name="connsiteX1" fmla="*/ 3066123 w 3066123"/>
                    <a:gd name="connsiteY1" fmla="*/ 971667 h 971667"/>
                    <a:gd name="connsiteX2" fmla="*/ 3055106 w 3066123"/>
                    <a:gd name="connsiteY2" fmla="*/ 13200 h 971667"/>
                    <a:gd name="connsiteX3" fmla="*/ 0 w 3066123"/>
                    <a:gd name="connsiteY3" fmla="*/ 0 h 971667"/>
                    <a:gd name="connsiteX0" fmla="*/ 0 w 3064317"/>
                    <a:gd name="connsiteY0" fmla="*/ 0 h 968610"/>
                    <a:gd name="connsiteX1" fmla="*/ 3064317 w 3064317"/>
                    <a:gd name="connsiteY1" fmla="*/ 968610 h 968610"/>
                    <a:gd name="connsiteX2" fmla="*/ 3053300 w 3064317"/>
                    <a:gd name="connsiteY2" fmla="*/ 10143 h 968610"/>
                    <a:gd name="connsiteX3" fmla="*/ 0 w 3064317"/>
                    <a:gd name="connsiteY3" fmla="*/ 0 h 968610"/>
                    <a:gd name="connsiteX0" fmla="*/ 0 w 3046790"/>
                    <a:gd name="connsiteY0" fmla="*/ 0 h 965553"/>
                    <a:gd name="connsiteX1" fmla="*/ 3046790 w 3046790"/>
                    <a:gd name="connsiteY1" fmla="*/ 965553 h 965553"/>
                    <a:gd name="connsiteX2" fmla="*/ 3035773 w 3046790"/>
                    <a:gd name="connsiteY2" fmla="*/ 7086 h 965553"/>
                    <a:gd name="connsiteX3" fmla="*/ 0 w 3046790"/>
                    <a:gd name="connsiteY3" fmla="*/ 0 h 965553"/>
                    <a:gd name="connsiteX0" fmla="*/ 0 w 3037243"/>
                    <a:gd name="connsiteY0" fmla="*/ 0 h 947431"/>
                    <a:gd name="connsiteX1" fmla="*/ 3037243 w 3037243"/>
                    <a:gd name="connsiteY1" fmla="*/ 947431 h 947431"/>
                    <a:gd name="connsiteX2" fmla="*/ 3035773 w 3037243"/>
                    <a:gd name="connsiteY2" fmla="*/ 7086 h 947431"/>
                    <a:gd name="connsiteX3" fmla="*/ 0 w 3037243"/>
                    <a:gd name="connsiteY3" fmla="*/ 0 h 947431"/>
                    <a:gd name="connsiteX0" fmla="*/ 0 w 3037243"/>
                    <a:gd name="connsiteY0" fmla="*/ 8198 h 955629"/>
                    <a:gd name="connsiteX1" fmla="*/ 3037243 w 3037243"/>
                    <a:gd name="connsiteY1" fmla="*/ 955629 h 955629"/>
                    <a:gd name="connsiteX2" fmla="*/ 3034086 w 3037243"/>
                    <a:gd name="connsiteY2" fmla="*/ 0 h 955629"/>
                    <a:gd name="connsiteX3" fmla="*/ 0 w 3037243"/>
                    <a:gd name="connsiteY3" fmla="*/ 8198 h 955629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22919 h 970350"/>
                    <a:gd name="connsiteX1" fmla="*/ 3037243 w 3037243"/>
                    <a:gd name="connsiteY1" fmla="*/ 970350 h 970350"/>
                    <a:gd name="connsiteX2" fmla="*/ 3034587 w 3037243"/>
                    <a:gd name="connsiteY2" fmla="*/ 0 h 970350"/>
                    <a:gd name="connsiteX3" fmla="*/ 0 w 3037243"/>
                    <a:gd name="connsiteY3" fmla="*/ 22919 h 970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7243" h="970350">
                      <a:moveTo>
                        <a:pt x="0" y="22919"/>
                      </a:moveTo>
                      <a:lnTo>
                        <a:pt x="3037243" y="970350"/>
                      </a:lnTo>
                      <a:cubicBezTo>
                        <a:pt x="3036191" y="651807"/>
                        <a:pt x="3035639" y="318543"/>
                        <a:pt x="3034587" y="0"/>
                      </a:cubicBezTo>
                      <a:lnTo>
                        <a:pt x="0" y="22919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912812" y="1281896"/>
                  <a:ext cx="3200400" cy="4572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cs typeface="Arial" pitchFamily="34" charset="0"/>
                    </a:rPr>
                    <a:t>Advantage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5200142" y="1524000"/>
              <a:ext cx="6012808" cy="4267200"/>
              <a:chOff x="5200142" y="1524000"/>
              <a:chExt cx="6012808" cy="426720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5200142" y="4648200"/>
                <a:ext cx="2142156" cy="1116013"/>
                <a:chOff x="2741613" y="3359150"/>
                <a:chExt cx="4616451" cy="2405063"/>
              </a:xfrm>
            </p:grpSpPr>
            <p:sp>
              <p:nvSpPr>
                <p:cNvPr id="1037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8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9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51"/>
              <p:cNvGrpSpPr/>
              <p:nvPr/>
            </p:nvGrpSpPr>
            <p:grpSpPr>
              <a:xfrm>
                <a:off x="7250550" y="1524000"/>
                <a:ext cx="3962400" cy="4267200"/>
                <a:chOff x="912812" y="1281896"/>
                <a:chExt cx="3200400" cy="4267200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989012" y="1281896"/>
                  <a:ext cx="3048000" cy="4267200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4320" tIns="731520" rIns="274320" rtlCol="0" anchor="t" anchorCtr="0"/>
                <a:lstStyle/>
                <a:p>
                  <a:pPr lvl="0">
                    <a:lnSpc>
                      <a:spcPct val="140000"/>
                    </a:lnSpc>
                  </a:pP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994564" y="1688292"/>
                  <a:ext cx="3037243" cy="970350"/>
                </a:xfrm>
                <a:custGeom>
                  <a:avLst/>
                  <a:gdLst>
                    <a:gd name="connsiteX0" fmla="*/ 1836 w 3573137"/>
                    <a:gd name="connsiteY0" fmla="*/ 159744 h 1131064"/>
                    <a:gd name="connsiteX1" fmla="*/ 3064525 w 3573137"/>
                    <a:gd name="connsiteY1" fmla="*/ 1129228 h 1131064"/>
                    <a:gd name="connsiteX2" fmla="*/ 3053508 w 3573137"/>
                    <a:gd name="connsiteY2" fmla="*/ 170761 h 1131064"/>
                    <a:gd name="connsiteX3" fmla="*/ 1836 w 3573137"/>
                    <a:gd name="connsiteY3" fmla="*/ 159744 h 1131064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6123"/>
                    <a:gd name="connsiteY0" fmla="*/ 0 h 971667"/>
                    <a:gd name="connsiteX1" fmla="*/ 3066123 w 3066123"/>
                    <a:gd name="connsiteY1" fmla="*/ 971667 h 971667"/>
                    <a:gd name="connsiteX2" fmla="*/ 3055106 w 3066123"/>
                    <a:gd name="connsiteY2" fmla="*/ 13200 h 971667"/>
                    <a:gd name="connsiteX3" fmla="*/ 0 w 3066123"/>
                    <a:gd name="connsiteY3" fmla="*/ 0 h 971667"/>
                    <a:gd name="connsiteX0" fmla="*/ 0 w 3064317"/>
                    <a:gd name="connsiteY0" fmla="*/ 0 h 968610"/>
                    <a:gd name="connsiteX1" fmla="*/ 3064317 w 3064317"/>
                    <a:gd name="connsiteY1" fmla="*/ 968610 h 968610"/>
                    <a:gd name="connsiteX2" fmla="*/ 3053300 w 3064317"/>
                    <a:gd name="connsiteY2" fmla="*/ 10143 h 968610"/>
                    <a:gd name="connsiteX3" fmla="*/ 0 w 3064317"/>
                    <a:gd name="connsiteY3" fmla="*/ 0 h 968610"/>
                    <a:gd name="connsiteX0" fmla="*/ 0 w 3046790"/>
                    <a:gd name="connsiteY0" fmla="*/ 0 h 965553"/>
                    <a:gd name="connsiteX1" fmla="*/ 3046790 w 3046790"/>
                    <a:gd name="connsiteY1" fmla="*/ 965553 h 965553"/>
                    <a:gd name="connsiteX2" fmla="*/ 3035773 w 3046790"/>
                    <a:gd name="connsiteY2" fmla="*/ 7086 h 965553"/>
                    <a:gd name="connsiteX3" fmla="*/ 0 w 3046790"/>
                    <a:gd name="connsiteY3" fmla="*/ 0 h 965553"/>
                    <a:gd name="connsiteX0" fmla="*/ 0 w 3037243"/>
                    <a:gd name="connsiteY0" fmla="*/ 0 h 947431"/>
                    <a:gd name="connsiteX1" fmla="*/ 3037243 w 3037243"/>
                    <a:gd name="connsiteY1" fmla="*/ 947431 h 947431"/>
                    <a:gd name="connsiteX2" fmla="*/ 3035773 w 3037243"/>
                    <a:gd name="connsiteY2" fmla="*/ 7086 h 947431"/>
                    <a:gd name="connsiteX3" fmla="*/ 0 w 3037243"/>
                    <a:gd name="connsiteY3" fmla="*/ 0 h 947431"/>
                    <a:gd name="connsiteX0" fmla="*/ 0 w 3037243"/>
                    <a:gd name="connsiteY0" fmla="*/ 8198 h 955629"/>
                    <a:gd name="connsiteX1" fmla="*/ 3037243 w 3037243"/>
                    <a:gd name="connsiteY1" fmla="*/ 955629 h 955629"/>
                    <a:gd name="connsiteX2" fmla="*/ 3034086 w 3037243"/>
                    <a:gd name="connsiteY2" fmla="*/ 0 h 955629"/>
                    <a:gd name="connsiteX3" fmla="*/ 0 w 3037243"/>
                    <a:gd name="connsiteY3" fmla="*/ 8198 h 955629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22919 h 970350"/>
                    <a:gd name="connsiteX1" fmla="*/ 3037243 w 3037243"/>
                    <a:gd name="connsiteY1" fmla="*/ 970350 h 970350"/>
                    <a:gd name="connsiteX2" fmla="*/ 3034587 w 3037243"/>
                    <a:gd name="connsiteY2" fmla="*/ 0 h 970350"/>
                    <a:gd name="connsiteX3" fmla="*/ 0 w 3037243"/>
                    <a:gd name="connsiteY3" fmla="*/ 22919 h 970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7243" h="970350">
                      <a:moveTo>
                        <a:pt x="0" y="22919"/>
                      </a:moveTo>
                      <a:lnTo>
                        <a:pt x="3037243" y="970350"/>
                      </a:lnTo>
                      <a:cubicBezTo>
                        <a:pt x="3036191" y="651807"/>
                        <a:pt x="3035639" y="318543"/>
                        <a:pt x="3034587" y="0"/>
                      </a:cubicBezTo>
                      <a:lnTo>
                        <a:pt x="0" y="22919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912812" y="1281896"/>
                  <a:ext cx="3200400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cs typeface="Arial" pitchFamily="34" charset="0"/>
                    </a:rPr>
                    <a:t>Disadvantage</a:t>
                  </a:r>
                </a:p>
              </p:txBody>
            </p:sp>
          </p:grpSp>
        </p:grpSp>
      </p:grpSp>
      <p:sp>
        <p:nvSpPr>
          <p:cNvPr id="24" name="Title 3">
            <a:extLst>
              <a:ext uri="{FF2B5EF4-FFF2-40B4-BE49-F238E27FC236}">
                <a16:creationId xmlns:a16="http://schemas.microsoft.com/office/drawing/2014/main" id="{3EB06A22-5020-404C-BD21-9E4B2EA60C3A}"/>
              </a:ext>
            </a:extLst>
          </p:cNvPr>
          <p:cNvSpPr txBox="1">
            <a:spLocks/>
          </p:cNvSpPr>
          <p:nvPr/>
        </p:nvSpPr>
        <p:spPr>
          <a:xfrm>
            <a:off x="94623" y="10579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Advantage and Disadvantage of Embedded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D3993A-C60F-4446-8A7C-3DC5F674A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26" name="Footer Placeholder 45">
            <a:extLst>
              <a:ext uri="{FF2B5EF4-FFF2-40B4-BE49-F238E27FC236}">
                <a16:creationId xmlns:a16="http://schemas.microsoft.com/office/drawing/2014/main" id="{ADE45FB1-699B-4071-9E27-8D99804F6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C5C4B-018C-474D-8580-58CE2137CB71}"/>
              </a:ext>
            </a:extLst>
          </p:cNvPr>
          <p:cNvSpPr txBox="1"/>
          <p:nvPr/>
        </p:nvSpPr>
        <p:spPr>
          <a:xfrm>
            <a:off x="1252904" y="2312216"/>
            <a:ext cx="37603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341BE-7143-423F-9B15-C8EA05A3D455}"/>
              </a:ext>
            </a:extLst>
          </p:cNvPr>
          <p:cNvSpPr txBox="1"/>
          <p:nvPr/>
        </p:nvSpPr>
        <p:spPr>
          <a:xfrm>
            <a:off x="7577324" y="2312447"/>
            <a:ext cx="35812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Dropdowns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MessageBox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OData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Architecture of OData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Important TCodes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OData Calls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60" y="2402471"/>
            <a:ext cx="5780640" cy="2232853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895CBE9-1AC5-43DA-AC4B-FCDAD311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7725804-06F0-40BE-8647-B705927C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47043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49" y="904049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In this exercise we can add MessageToast and MessageBox on save Button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  <a:hlinkClick r:id="rId2"/>
              </a:rPr>
              <a:t>View2.view.xml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  <a:hlinkClick r:id="rId3"/>
              </a:rPr>
              <a:t>View2.controller.js</a:t>
            </a: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1026" name="Picture 2" descr="Problem solving concept business Royalty Free Vector Image">
            <a:extLst>
              <a:ext uri="{FF2B5EF4-FFF2-40B4-BE49-F238E27FC236}">
                <a16:creationId xmlns:a16="http://schemas.microsoft.com/office/drawing/2014/main" id="{F164F464-1D68-495F-BE96-216BACD98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0"/>
          <a:stretch/>
        </p:blipFill>
        <p:spPr bwMode="auto">
          <a:xfrm>
            <a:off x="6096000" y="1575870"/>
            <a:ext cx="5126873" cy="370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64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Dropdowns in SAPUI5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There are different types of dropdowns in SAP UI5 </a:t>
            </a:r>
          </a:p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These are used to select single or multiple values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</a:rPr>
              <a:t>A drop-down list for selecting and filtering values.</a:t>
            </a:r>
          </a:p>
          <a:p>
            <a:br>
              <a:rPr lang="en-US" dirty="0"/>
            </a:br>
            <a:r>
              <a:rPr lang="en-US" dirty="0">
                <a:solidFill>
                  <a:prstClr val="black"/>
                </a:solidFill>
                <a:latin typeface="Calibri (Body)"/>
              </a:rPr>
              <a:t> 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5314A-F72F-4CE1-A4A7-F93B9DE0A765}"/>
              </a:ext>
            </a:extLst>
          </p:cNvPr>
          <p:cNvSpPr txBox="1"/>
          <p:nvPr/>
        </p:nvSpPr>
        <p:spPr>
          <a:xfrm>
            <a:off x="8483936" y="4481022"/>
            <a:ext cx="2941445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sap.m.Select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control provides a list of items that allows users to select an item.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57250-D83D-4C55-A3EE-A6C8EC636FEC}"/>
              </a:ext>
            </a:extLst>
          </p:cNvPr>
          <p:cNvSpPr txBox="1"/>
          <p:nvPr/>
        </p:nvSpPr>
        <p:spPr>
          <a:xfrm>
            <a:off x="7796823" y="1549752"/>
            <a:ext cx="2769577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b="0" i="0" dirty="0">
                <a:solidFill>
                  <a:srgbClr val="32363A"/>
                </a:solidFill>
                <a:effectLst/>
              </a:rPr>
              <a:t>select only one item in a long list of options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62B4-2D7F-4806-99EB-98C29156319D}"/>
              </a:ext>
            </a:extLst>
          </p:cNvPr>
          <p:cNvGrpSpPr/>
          <p:nvPr/>
        </p:nvGrpSpPr>
        <p:grpSpPr>
          <a:xfrm>
            <a:off x="3807954" y="1715692"/>
            <a:ext cx="4565376" cy="4563774"/>
            <a:chOff x="8782050" y="1500188"/>
            <a:chExt cx="4521200" cy="4519612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373D03A-6E74-43CB-B72E-7B7AD22E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2927350"/>
              <a:ext cx="1249363" cy="833437"/>
            </a:xfrm>
            <a:custGeom>
              <a:avLst/>
              <a:gdLst>
                <a:gd name="T0" fmla="*/ 296 w 497"/>
                <a:gd name="T1" fmla="*/ 49 h 331"/>
                <a:gd name="T2" fmla="*/ 247 w 497"/>
                <a:gd name="T3" fmla="*/ 0 h 331"/>
                <a:gd name="T4" fmla="*/ 197 w 497"/>
                <a:gd name="T5" fmla="*/ 50 h 331"/>
                <a:gd name="T6" fmla="*/ 0 w 497"/>
                <a:gd name="T7" fmla="*/ 189 h 331"/>
                <a:gd name="T8" fmla="*/ 249 w 497"/>
                <a:gd name="T9" fmla="*/ 331 h 331"/>
                <a:gd name="T10" fmla="*/ 497 w 497"/>
                <a:gd name="T11" fmla="*/ 188 h 331"/>
                <a:gd name="T12" fmla="*/ 296 w 497"/>
                <a:gd name="T13" fmla="*/ 4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31">
                  <a:moveTo>
                    <a:pt x="296" y="49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13" y="65"/>
                    <a:pt x="42" y="117"/>
                    <a:pt x="0" y="189"/>
                  </a:cubicBezTo>
                  <a:cubicBezTo>
                    <a:pt x="249" y="331"/>
                    <a:pt x="249" y="331"/>
                    <a:pt x="249" y="331"/>
                  </a:cubicBezTo>
                  <a:cubicBezTo>
                    <a:pt x="497" y="188"/>
                    <a:pt x="497" y="188"/>
                    <a:pt x="497" y="188"/>
                  </a:cubicBezTo>
                  <a:cubicBezTo>
                    <a:pt x="455" y="116"/>
                    <a:pt x="382" y="63"/>
                    <a:pt x="296" y="4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CA33E255-E242-47AE-A924-C356197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3400425"/>
              <a:ext cx="719138" cy="1079500"/>
            </a:xfrm>
            <a:custGeom>
              <a:avLst/>
              <a:gdLst>
                <a:gd name="T0" fmla="*/ 268 w 286"/>
                <a:gd name="T1" fmla="*/ 243 h 429"/>
                <a:gd name="T2" fmla="*/ 286 w 286"/>
                <a:gd name="T3" fmla="*/ 143 h 429"/>
                <a:gd name="T4" fmla="*/ 248 w 286"/>
                <a:gd name="T5" fmla="*/ 0 h 429"/>
                <a:gd name="T6" fmla="*/ 0 w 286"/>
                <a:gd name="T7" fmla="*/ 143 h 429"/>
                <a:gd name="T8" fmla="*/ 0 w 286"/>
                <a:gd name="T9" fmla="*/ 429 h 429"/>
                <a:gd name="T10" fmla="*/ 218 w 286"/>
                <a:gd name="T11" fmla="*/ 328 h 429"/>
                <a:gd name="T12" fmla="*/ 285 w 286"/>
                <a:gd name="T13" fmla="*/ 311 h 429"/>
                <a:gd name="T14" fmla="*/ 268 w 286"/>
                <a:gd name="T15" fmla="*/ 24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429">
                  <a:moveTo>
                    <a:pt x="268" y="243"/>
                  </a:moveTo>
                  <a:cubicBezTo>
                    <a:pt x="279" y="212"/>
                    <a:pt x="286" y="178"/>
                    <a:pt x="286" y="143"/>
                  </a:cubicBezTo>
                  <a:cubicBezTo>
                    <a:pt x="286" y="91"/>
                    <a:pt x="272" y="42"/>
                    <a:pt x="248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87" y="429"/>
                    <a:pt x="165" y="390"/>
                    <a:pt x="218" y="328"/>
                  </a:cubicBezTo>
                  <a:cubicBezTo>
                    <a:pt x="285" y="311"/>
                    <a:pt x="285" y="311"/>
                    <a:pt x="285" y="311"/>
                  </a:cubicBezTo>
                  <a:lnTo>
                    <a:pt x="268" y="2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B8257AC0-E0CE-4C0D-B683-2656327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3403600"/>
              <a:ext cx="728663" cy="1076325"/>
            </a:xfrm>
            <a:custGeom>
              <a:avLst/>
              <a:gdLst>
                <a:gd name="T0" fmla="*/ 41 w 290"/>
                <a:gd name="T1" fmla="*/ 0 h 428"/>
                <a:gd name="T2" fmla="*/ 4 w 290"/>
                <a:gd name="T3" fmla="*/ 142 h 428"/>
                <a:gd name="T4" fmla="*/ 19 w 290"/>
                <a:gd name="T5" fmla="*/ 235 h 428"/>
                <a:gd name="T6" fmla="*/ 0 w 290"/>
                <a:gd name="T7" fmla="*/ 302 h 428"/>
                <a:gd name="T8" fmla="*/ 67 w 290"/>
                <a:gd name="T9" fmla="*/ 322 h 428"/>
                <a:gd name="T10" fmla="*/ 290 w 290"/>
                <a:gd name="T11" fmla="*/ 428 h 428"/>
                <a:gd name="T12" fmla="*/ 290 w 290"/>
                <a:gd name="T13" fmla="*/ 142 h 428"/>
                <a:gd name="T14" fmla="*/ 41 w 2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428">
                  <a:moveTo>
                    <a:pt x="41" y="0"/>
                  </a:moveTo>
                  <a:cubicBezTo>
                    <a:pt x="17" y="42"/>
                    <a:pt x="4" y="90"/>
                    <a:pt x="4" y="142"/>
                  </a:cubicBezTo>
                  <a:cubicBezTo>
                    <a:pt x="4" y="175"/>
                    <a:pt x="9" y="206"/>
                    <a:pt x="19" y="235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67" y="322"/>
                    <a:pt x="67" y="322"/>
                    <a:pt x="67" y="322"/>
                  </a:cubicBezTo>
                  <a:cubicBezTo>
                    <a:pt x="120" y="386"/>
                    <a:pt x="200" y="428"/>
                    <a:pt x="290" y="428"/>
                  </a:cubicBezTo>
                  <a:cubicBezTo>
                    <a:pt x="290" y="142"/>
                    <a:pt x="290" y="142"/>
                    <a:pt x="290" y="142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E7D05266-3F06-4ECD-A961-ED463A38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8438" y="3076575"/>
              <a:ext cx="1365250" cy="136683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8CC5A6C-B7C6-4A63-9781-D05D03E6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5" y="2686050"/>
              <a:ext cx="2206625" cy="3333750"/>
            </a:xfrm>
            <a:custGeom>
              <a:avLst/>
              <a:gdLst>
                <a:gd name="T0" fmla="*/ 326 w 878"/>
                <a:gd name="T1" fmla="*/ 252 h 1326"/>
                <a:gd name="T2" fmla="*/ 368 w 878"/>
                <a:gd name="T3" fmla="*/ 427 h 1326"/>
                <a:gd name="T4" fmla="*/ 0 w 878"/>
                <a:gd name="T5" fmla="*/ 816 h 1326"/>
                <a:gd name="T6" fmla="*/ 3 w 878"/>
                <a:gd name="T7" fmla="*/ 1326 h 1326"/>
                <a:gd name="T8" fmla="*/ 878 w 878"/>
                <a:gd name="T9" fmla="*/ 427 h 1326"/>
                <a:gd name="T10" fmla="*/ 770 w 878"/>
                <a:gd name="T11" fmla="*/ 0 h 1326"/>
                <a:gd name="T12" fmla="*/ 326 w 878"/>
                <a:gd name="T13" fmla="*/ 252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8" h="1326">
                  <a:moveTo>
                    <a:pt x="326" y="252"/>
                  </a:moveTo>
                  <a:cubicBezTo>
                    <a:pt x="353" y="304"/>
                    <a:pt x="368" y="364"/>
                    <a:pt x="368" y="427"/>
                  </a:cubicBezTo>
                  <a:cubicBezTo>
                    <a:pt x="368" y="635"/>
                    <a:pt x="205" y="805"/>
                    <a:pt x="0" y="816"/>
                  </a:cubicBezTo>
                  <a:cubicBezTo>
                    <a:pt x="3" y="1326"/>
                    <a:pt x="3" y="1326"/>
                    <a:pt x="3" y="1326"/>
                  </a:cubicBezTo>
                  <a:cubicBezTo>
                    <a:pt x="488" y="1313"/>
                    <a:pt x="878" y="915"/>
                    <a:pt x="878" y="427"/>
                  </a:cubicBezTo>
                  <a:cubicBezTo>
                    <a:pt x="878" y="272"/>
                    <a:pt x="839" y="127"/>
                    <a:pt x="770" y="0"/>
                  </a:cubicBezTo>
                  <a:lnTo>
                    <a:pt x="326" y="2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E1735D2-56AD-464B-96B5-2CD7A8D4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1500188"/>
              <a:ext cx="3862388" cy="1727200"/>
            </a:xfrm>
            <a:custGeom>
              <a:avLst/>
              <a:gdLst>
                <a:gd name="T0" fmla="*/ 769 w 1536"/>
                <a:gd name="T1" fmla="*/ 509 h 687"/>
                <a:gd name="T2" fmla="*/ 1095 w 1536"/>
                <a:gd name="T3" fmla="*/ 687 h 687"/>
                <a:gd name="T4" fmla="*/ 1536 w 1536"/>
                <a:gd name="T5" fmla="*/ 430 h 687"/>
                <a:gd name="T6" fmla="*/ 769 w 1536"/>
                <a:gd name="T7" fmla="*/ 0 h 687"/>
                <a:gd name="T8" fmla="*/ 0 w 1536"/>
                <a:gd name="T9" fmla="*/ 432 h 687"/>
                <a:gd name="T10" fmla="*/ 442 w 1536"/>
                <a:gd name="T11" fmla="*/ 687 h 687"/>
                <a:gd name="T12" fmla="*/ 769 w 1536"/>
                <a:gd name="T13" fmla="*/ 50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87">
                  <a:moveTo>
                    <a:pt x="769" y="509"/>
                  </a:moveTo>
                  <a:cubicBezTo>
                    <a:pt x="905" y="509"/>
                    <a:pt x="1026" y="580"/>
                    <a:pt x="1095" y="687"/>
                  </a:cubicBezTo>
                  <a:cubicBezTo>
                    <a:pt x="1536" y="430"/>
                    <a:pt x="1536" y="430"/>
                    <a:pt x="1536" y="430"/>
                  </a:cubicBezTo>
                  <a:cubicBezTo>
                    <a:pt x="1378" y="172"/>
                    <a:pt x="1093" y="0"/>
                    <a:pt x="769" y="0"/>
                  </a:cubicBezTo>
                  <a:cubicBezTo>
                    <a:pt x="443" y="0"/>
                    <a:pt x="158" y="173"/>
                    <a:pt x="0" y="432"/>
                  </a:cubicBezTo>
                  <a:cubicBezTo>
                    <a:pt x="442" y="687"/>
                    <a:pt x="442" y="687"/>
                    <a:pt x="442" y="687"/>
                  </a:cubicBezTo>
                  <a:cubicBezTo>
                    <a:pt x="511" y="580"/>
                    <a:pt x="631" y="509"/>
                    <a:pt x="769" y="5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EBC60AC0-1D50-4DA1-97DE-F768387A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0" y="2690813"/>
              <a:ext cx="2205038" cy="3328987"/>
            </a:xfrm>
            <a:custGeom>
              <a:avLst/>
              <a:gdLst>
                <a:gd name="T0" fmla="*/ 509 w 877"/>
                <a:gd name="T1" fmla="*/ 425 h 1324"/>
                <a:gd name="T2" fmla="*/ 550 w 877"/>
                <a:gd name="T3" fmla="*/ 250 h 1324"/>
                <a:gd name="T4" fmla="*/ 106 w 877"/>
                <a:gd name="T5" fmla="*/ 0 h 1324"/>
                <a:gd name="T6" fmla="*/ 0 w 877"/>
                <a:gd name="T7" fmla="*/ 425 h 1324"/>
                <a:gd name="T8" fmla="*/ 875 w 877"/>
                <a:gd name="T9" fmla="*/ 1324 h 1324"/>
                <a:gd name="T10" fmla="*/ 877 w 877"/>
                <a:gd name="T11" fmla="*/ 814 h 1324"/>
                <a:gd name="T12" fmla="*/ 509 w 877"/>
                <a:gd name="T13" fmla="*/ 425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1324">
                  <a:moveTo>
                    <a:pt x="509" y="425"/>
                  </a:moveTo>
                  <a:cubicBezTo>
                    <a:pt x="509" y="362"/>
                    <a:pt x="524" y="303"/>
                    <a:pt x="550" y="25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8" y="126"/>
                    <a:pt x="0" y="271"/>
                    <a:pt x="0" y="425"/>
                  </a:cubicBezTo>
                  <a:cubicBezTo>
                    <a:pt x="0" y="913"/>
                    <a:pt x="389" y="1311"/>
                    <a:pt x="875" y="1324"/>
                  </a:cubicBezTo>
                  <a:cubicBezTo>
                    <a:pt x="877" y="814"/>
                    <a:pt x="877" y="814"/>
                    <a:pt x="877" y="814"/>
                  </a:cubicBezTo>
                  <a:cubicBezTo>
                    <a:pt x="672" y="803"/>
                    <a:pt x="509" y="633"/>
                    <a:pt x="509" y="42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74F7C1-4302-48E0-91E4-F521BF4016BB}"/>
              </a:ext>
            </a:extLst>
          </p:cNvPr>
          <p:cNvSpPr txBox="1"/>
          <p:nvPr/>
        </p:nvSpPr>
        <p:spPr>
          <a:xfrm>
            <a:off x="5444249" y="3653462"/>
            <a:ext cx="1292786" cy="708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IN" sz="1600" b="1" dirty="0"/>
              <a:t>Dropdowns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A2D5E-8B64-4577-B654-0860FEB90DBE}"/>
              </a:ext>
            </a:extLst>
          </p:cNvPr>
          <p:cNvSpPr txBox="1"/>
          <p:nvPr/>
        </p:nvSpPr>
        <p:spPr>
          <a:xfrm>
            <a:off x="5403953" y="2414554"/>
            <a:ext cx="1373378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ComboBox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0CD3A-C486-4EB1-84FF-8AC29995FA5C}"/>
              </a:ext>
            </a:extLst>
          </p:cNvPr>
          <p:cNvSpPr txBox="1"/>
          <p:nvPr/>
        </p:nvSpPr>
        <p:spPr>
          <a:xfrm>
            <a:off x="7019026" y="4621119"/>
            <a:ext cx="100132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Select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C276D-6555-4590-9E0E-DD37DF912E38}"/>
              </a:ext>
            </a:extLst>
          </p:cNvPr>
          <p:cNvSpPr txBox="1"/>
          <p:nvPr/>
        </p:nvSpPr>
        <p:spPr>
          <a:xfrm>
            <a:off x="4147211" y="4958425"/>
            <a:ext cx="1651102" cy="707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</a:rPr>
              <a:t>Multi Combo Box</a:t>
            </a:r>
          </a:p>
          <a:p>
            <a:br>
              <a:rPr lang="en-US" sz="1400" dirty="0"/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1EBEE-0CFE-4BC4-A067-0738E17E969C}"/>
              </a:ext>
            </a:extLst>
          </p:cNvPr>
          <p:cNvSpPr txBox="1"/>
          <p:nvPr/>
        </p:nvSpPr>
        <p:spPr>
          <a:xfrm>
            <a:off x="609441" y="4332134"/>
            <a:ext cx="2845538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user needs to select one or more options from a long list of options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47043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49" y="904049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dropdowns in City Section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1. </a:t>
            </a:r>
            <a:r>
              <a:rPr lang="en-US" sz="1800" dirty="0">
                <a:latin typeface="Calibri (Body)"/>
                <a:hlinkClick r:id="rId2"/>
              </a:rPr>
              <a:t>View2.view.xml</a:t>
            </a: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076" name="Picture 4" descr="How to Develop the Right Solution to Any Problem – The Curious Programmer">
            <a:extLst>
              <a:ext uri="{FF2B5EF4-FFF2-40B4-BE49-F238E27FC236}">
                <a16:creationId xmlns:a16="http://schemas.microsoft.com/office/drawing/2014/main" id="{93B0711A-E11D-4891-ACE1-F10CAA51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68" y="1971675"/>
            <a:ext cx="4381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2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8DB3546-B5F6-421D-9E90-F0C9E6BA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9732</TotalTime>
  <Words>1127</Words>
  <Application>Microsoft Office PowerPoint</Application>
  <PresentationFormat>Widescreen</PresentationFormat>
  <Paragraphs>208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72</vt:lpstr>
      <vt:lpstr>Arial</vt:lpstr>
      <vt:lpstr>Arial Narrow</vt:lpstr>
      <vt:lpstr>Calibri</vt:lpstr>
      <vt:lpstr>Calibri (Body)</vt:lpstr>
      <vt:lpstr>Calibri Light</vt:lpstr>
      <vt:lpstr>Cooper Black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Exercise 1</vt:lpstr>
      <vt:lpstr>Dropdowns in SAPUI5 </vt:lpstr>
      <vt:lpstr>Exercise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955</cp:revision>
  <dcterms:created xsi:type="dcterms:W3CDTF">2016-07-10T03:33:26Z</dcterms:created>
  <dcterms:modified xsi:type="dcterms:W3CDTF">2021-09-22T07:28:26Z</dcterms:modified>
</cp:coreProperties>
</file>